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21/09/2010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composition of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Internal liabilities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2362199"/>
          <a:ext cx="5181600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200"/>
                <a:gridCol w="1727200"/>
                <a:gridCol w="1727200"/>
              </a:tblGrid>
              <a:tr h="1143000"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</a:t>
                      </a:r>
                      <a:r>
                        <a:rPr lang="en-US" dirty="0" err="1" smtClean="0"/>
                        <a:t>Crore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 of GDP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dirty="0" smtClean="0"/>
                        <a:t>1990-91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2,83,033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52.9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dirty="0" smtClean="0"/>
                        <a:t>2009-10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33,57,772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54.5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Internal debt comprises of the following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Market borrowing: increased from Rs 70,520 </a:t>
            </a:r>
            <a:r>
              <a:rPr lang="en-US" sz="2000" dirty="0" err="1" smtClean="0">
                <a:solidFill>
                  <a:srgbClr val="FF0000"/>
                </a:solidFill>
              </a:rPr>
              <a:t>crore</a:t>
            </a:r>
            <a:r>
              <a:rPr lang="en-US" sz="2000" dirty="0" smtClean="0">
                <a:solidFill>
                  <a:srgbClr val="FF0000"/>
                </a:solidFill>
              </a:rPr>
              <a:t> in 1990-91 to Rs 17,66,900 </a:t>
            </a:r>
            <a:r>
              <a:rPr lang="en-US" sz="2000" dirty="0" err="1" smtClean="0">
                <a:solidFill>
                  <a:srgbClr val="FF0000"/>
                </a:solidFill>
              </a:rPr>
              <a:t>crore</a:t>
            </a:r>
            <a:r>
              <a:rPr lang="en-US" sz="2000" dirty="0" smtClean="0">
                <a:solidFill>
                  <a:srgbClr val="FF0000"/>
                </a:solidFill>
              </a:rPr>
              <a:t> in 2009-10.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Treasury Bills: Short term funds for meeting revenue short falls. T bills are auctioned by RBI and are issued at discount  to face value and on maturity the face value is paid back. T bills are of 90 day, 182 day and 364 day maturity period.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Bonds: Medium to long term instrument for development purpose. Gold bond, National Rural Development Bond, Capital Investment Bonds etc.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Special Floating and other loans:  Contribution to IMF, International Bank. These are non negotiable, non interest bearing short term instrument.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Ways and Means: these are temporary advances or overdrafts extended by RBI to the Government. Paid back with three months. This include Post Office savings and time deposits, </a:t>
            </a:r>
            <a:r>
              <a:rPr lang="en-US" sz="2000" dirty="0" err="1" smtClean="0">
                <a:solidFill>
                  <a:srgbClr val="FF0000"/>
                </a:solidFill>
              </a:rPr>
              <a:t>Kisan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Vikas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Patra</a:t>
            </a:r>
            <a:r>
              <a:rPr lang="en-US" sz="2000" dirty="0" smtClean="0">
                <a:solidFill>
                  <a:srgbClr val="FF0000"/>
                </a:solidFill>
              </a:rPr>
              <a:t> etc.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Securities against small savings: Rs 2,04,799 </a:t>
            </a:r>
            <a:r>
              <a:rPr lang="en-US" sz="2000" dirty="0" err="1" smtClean="0">
                <a:solidFill>
                  <a:srgbClr val="FF0000"/>
                </a:solidFill>
              </a:rPr>
              <a:t>crore</a:t>
            </a:r>
            <a:r>
              <a:rPr lang="en-US" sz="2000" dirty="0" smtClean="0">
                <a:solidFill>
                  <a:srgbClr val="FF0000"/>
                </a:solidFill>
              </a:rPr>
              <a:t> in 2008.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Provident Funds: 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External Debt out standing</a:t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48768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625600"/>
                <a:gridCol w="1625600"/>
              </a:tblGrid>
              <a:tr h="1016000"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</a:t>
                      </a:r>
                      <a:r>
                        <a:rPr lang="en-US" dirty="0" err="1" smtClean="0"/>
                        <a:t>Crore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 of GDP</a:t>
                      </a:r>
                      <a:endParaRPr lang="en-US" dirty="0"/>
                    </a:p>
                  </a:txBody>
                  <a:tcPr/>
                </a:tc>
              </a:tr>
              <a:tr h="1016000">
                <a:tc>
                  <a:txBody>
                    <a:bodyPr/>
                    <a:lstStyle/>
                    <a:p>
                      <a:r>
                        <a:rPr lang="en-US" dirty="0" smtClean="0"/>
                        <a:t>1990-91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31, 525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5.9</a:t>
                      </a:r>
                      <a:endParaRPr lang="en-US" dirty="0"/>
                    </a:p>
                  </a:txBody>
                  <a:tcPr/>
                </a:tc>
              </a:tr>
              <a:tr h="1016000">
                <a:tc>
                  <a:txBody>
                    <a:bodyPr/>
                    <a:lstStyle/>
                    <a:p>
                      <a:r>
                        <a:rPr lang="en-US" dirty="0" smtClean="0"/>
                        <a:t>2009-10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1,37,680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Burden of internal debt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Direct Real Burden: Transfer from rich to poor</a:t>
            </a:r>
          </a:p>
          <a:p>
            <a:r>
              <a:rPr lang="en-US" dirty="0" smtClean="0"/>
              <a:t>Indirect Real Burden: High tax affects the desire and ability to work, save and invest resulting in fall in productivity, production and investment.</a:t>
            </a:r>
          </a:p>
          <a:p>
            <a:r>
              <a:rPr lang="en-US" dirty="0" smtClean="0"/>
              <a:t>Burden on future Generation:</a:t>
            </a:r>
          </a:p>
          <a:p>
            <a:r>
              <a:rPr lang="en-US" dirty="0" smtClean="0"/>
              <a:t>Effect on private investment: Crowding out effect</a:t>
            </a:r>
          </a:p>
          <a:p>
            <a:r>
              <a:rPr lang="en-US" dirty="0" smtClean="0"/>
              <a:t>Effect on Capital Expenditure</a:t>
            </a:r>
          </a:p>
          <a:p>
            <a:r>
              <a:rPr lang="en-US" dirty="0" smtClean="0"/>
              <a:t>Inflation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Burden of External debt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 Money Burden: repayment</a:t>
            </a:r>
          </a:p>
          <a:p>
            <a:r>
              <a:rPr lang="en-US" dirty="0" smtClean="0"/>
              <a:t>Direct Real Burden: Loss of welfare</a:t>
            </a:r>
          </a:p>
          <a:p>
            <a:r>
              <a:rPr lang="en-US" dirty="0" smtClean="0"/>
              <a:t>Indirect money and Real burden</a:t>
            </a:r>
          </a:p>
          <a:p>
            <a:r>
              <a:rPr lang="en-US" dirty="0" smtClean="0"/>
              <a:t>Foreign currency burden</a:t>
            </a:r>
          </a:p>
          <a:p>
            <a:r>
              <a:rPr lang="en-US" dirty="0" smtClean="0"/>
              <a:t>Domination of </a:t>
            </a:r>
            <a:r>
              <a:rPr lang="en-US" smtClean="0"/>
              <a:t>creditor Country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296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Trends in composition of </vt:lpstr>
      <vt:lpstr>Internal debt comprises of the following</vt:lpstr>
      <vt:lpstr>External Debt out standing  </vt:lpstr>
      <vt:lpstr>Burden of internal debt</vt:lpstr>
      <vt:lpstr>Burden of External debt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Trends in composition of </dc:title>
  <dc:creator/>
  <cp:lastModifiedBy>.</cp:lastModifiedBy>
  <cp:revision>6</cp:revision>
  <dcterms:created xsi:type="dcterms:W3CDTF">2006-08-16T00:00:00Z</dcterms:created>
  <dcterms:modified xsi:type="dcterms:W3CDTF">2010-09-21T02:50:58Z</dcterms:modified>
</cp:coreProperties>
</file>